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9" r:id="rId10"/>
    <p:sldId id="265" r:id="rId11"/>
    <p:sldId id="266" r:id="rId12"/>
    <p:sldId id="267" r:id="rId13"/>
    <p:sldId id="270" r:id="rId14"/>
    <p:sldId id="273" r:id="rId15"/>
    <p:sldId id="272" r:id="rId16"/>
    <p:sldId id="271" r:id="rId17"/>
    <p:sldId id="268" r:id="rId18"/>
    <p:sldId id="277" r:id="rId19"/>
    <p:sldId id="274" r:id="rId20"/>
    <p:sldId id="276" r:id="rId21"/>
    <p:sldId id="281" r:id="rId22"/>
    <p:sldId id="275" r:id="rId23"/>
    <p:sldId id="278" r:id="rId24"/>
    <p:sldId id="279" r:id="rId25"/>
    <p:sldId id="280" r:id="rId26"/>
    <p:sldId id="282" r:id="rId27"/>
    <p:sldId id="283" r:id="rId28"/>
    <p:sldId id="285" r:id="rId29"/>
    <p:sldId id="286" r:id="rId30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4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ecialistas\Downloads\Klaip&#279;dos%20Sendvario%20skaiciavima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83717920676582"/>
          <c:y val="4.3650793650793648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7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74.180000000000007</c:v>
                </c:pt>
                <c:pt idx="1">
                  <c:v>25.82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3-4687-81F3-75AF3D3C485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8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87.38</c:v>
                </c:pt>
                <c:pt idx="1">
                  <c:v>8.09</c:v>
                </c:pt>
                <c:pt idx="2">
                  <c:v>4.53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F3-4687-81F3-75AF3D3C4855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9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66.14</c:v>
                </c:pt>
                <c:pt idx="1">
                  <c:v>33.86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F3-4687-81F3-75AF3D3C4855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10 metų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78.72</c:v>
                </c:pt>
                <c:pt idx="1">
                  <c:v>21.28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F3-4687-81F3-75AF3D3C4855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76</c:v>
                </c:pt>
                <c:pt idx="1">
                  <c:v>23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F3-4687-81F3-75AF3D3C4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Sheet1!$A$33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Sheet1!$B$32:$F$32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Sheet1!$B$33:$F$33</c:f>
              <c:numCache>
                <c:formatCode>General</c:formatCode>
                <c:ptCount val="5"/>
                <c:pt idx="0">
                  <c:v>100</c:v>
                </c:pt>
                <c:pt idx="1">
                  <c:v>93</c:v>
                </c:pt>
                <c:pt idx="2">
                  <c:v>88</c:v>
                </c:pt>
                <c:pt idx="3">
                  <c:v>91</c:v>
                </c:pt>
                <c:pt idx="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C-4727-9580-20B41FB77317}"/>
            </c:ext>
          </c:extLst>
        </c:ser>
        <c:ser>
          <c:idx val="1"/>
          <c:order val="1"/>
          <c:tx>
            <c:strRef>
              <c:f>Sheet1!$A$34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Sheet1!$B$32:$F$32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Sheet1!$B$34:$F$34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9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CC-4727-9580-20B41FB77317}"/>
            </c:ext>
          </c:extLst>
        </c:ser>
        <c:ser>
          <c:idx val="2"/>
          <c:order val="2"/>
          <c:tx>
            <c:strRef>
              <c:f>Sheet1!$A$35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Sheet1!$B$32:$F$32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Sheet1!$B$35:$F$35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CC-4727-9580-20B41FB77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49254160"/>
        <c:axId val="1849261840"/>
        <c:axId val="0"/>
      </c:bar3DChart>
      <c:catAx>
        <c:axId val="184925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61840"/>
        <c:crosses val="autoZero"/>
        <c:auto val="1"/>
        <c:lblAlgn val="ctr"/>
        <c:lblOffset val="100"/>
        <c:noMultiLvlLbl val="0"/>
      </c:catAx>
      <c:valAx>
        <c:axId val="1849261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54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Sheet1!$A$38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Sheet1!$B$37:$F$37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Sheet1!$B$38:$F$38</c:f>
              <c:numCache>
                <c:formatCode>General</c:formatCode>
                <c:ptCount val="5"/>
                <c:pt idx="0">
                  <c:v>72</c:v>
                </c:pt>
                <c:pt idx="1">
                  <c:v>64</c:v>
                </c:pt>
                <c:pt idx="2">
                  <c:v>61</c:v>
                </c:pt>
                <c:pt idx="3">
                  <c:v>66</c:v>
                </c:pt>
                <c:pt idx="4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F8-4F34-956B-0B8AD485B65F}"/>
            </c:ext>
          </c:extLst>
        </c:ser>
        <c:ser>
          <c:idx val="1"/>
          <c:order val="1"/>
          <c:tx>
            <c:strRef>
              <c:f>Sheet1!$A$39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Sheet1!$B$37:$F$37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Sheet1!$B$39:$F$39</c:f>
              <c:numCache>
                <c:formatCode>General</c:formatCode>
                <c:ptCount val="5"/>
                <c:pt idx="0">
                  <c:v>28</c:v>
                </c:pt>
                <c:pt idx="1">
                  <c:v>33</c:v>
                </c:pt>
                <c:pt idx="2">
                  <c:v>35</c:v>
                </c:pt>
                <c:pt idx="3">
                  <c:v>27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F8-4F34-956B-0B8AD485B65F}"/>
            </c:ext>
          </c:extLst>
        </c:ser>
        <c:ser>
          <c:idx val="2"/>
          <c:order val="2"/>
          <c:tx>
            <c:strRef>
              <c:f>Sheet1!$A$40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Sheet1!$B$37:$F$37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Sheet1!$B$40:$F$40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F8-4F34-956B-0B8AD485B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49297840"/>
        <c:axId val="1835810752"/>
        <c:axId val="0"/>
      </c:bar3DChart>
      <c:catAx>
        <c:axId val="184929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35810752"/>
        <c:crosses val="autoZero"/>
        <c:auto val="1"/>
        <c:lblAlgn val="ctr"/>
        <c:lblOffset val="100"/>
        <c:noMultiLvlLbl val="0"/>
      </c:catAx>
      <c:valAx>
        <c:axId val="183581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97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Sheet1!$A$44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Sheet1!$B$43:$F$43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Sheet1!$B$44:$F$44</c:f>
              <c:numCache>
                <c:formatCode>General</c:formatCode>
                <c:ptCount val="5"/>
                <c:pt idx="0">
                  <c:v>47</c:v>
                </c:pt>
                <c:pt idx="1">
                  <c:v>50</c:v>
                </c:pt>
                <c:pt idx="2">
                  <c:v>42</c:v>
                </c:pt>
                <c:pt idx="3">
                  <c:v>44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2-478C-8680-4556C1E5BD2C}"/>
            </c:ext>
          </c:extLst>
        </c:ser>
        <c:ser>
          <c:idx val="1"/>
          <c:order val="1"/>
          <c:tx>
            <c:strRef>
              <c:f>Sheet1!$A$45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Sheet1!$B$43:$F$43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Sheet1!$B$45:$F$45</c:f>
              <c:numCache>
                <c:formatCode>General</c:formatCode>
                <c:ptCount val="5"/>
                <c:pt idx="0">
                  <c:v>45</c:v>
                </c:pt>
                <c:pt idx="1">
                  <c:v>48</c:v>
                </c:pt>
                <c:pt idx="2">
                  <c:v>56</c:v>
                </c:pt>
                <c:pt idx="3">
                  <c:v>9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2-478C-8680-4556C1E5BD2C}"/>
            </c:ext>
          </c:extLst>
        </c:ser>
        <c:ser>
          <c:idx val="2"/>
          <c:order val="2"/>
          <c:tx>
            <c:strRef>
              <c:f>Sheet1!$A$46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Sheet1!$B$43:$F$43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Sheet1!$B$46:$F$46</c:f>
              <c:numCache>
                <c:formatCode>General</c:formatCode>
                <c:ptCount val="5"/>
                <c:pt idx="0">
                  <c:v>8</c:v>
                </c:pt>
                <c:pt idx="1">
                  <c:v>2</c:v>
                </c:pt>
                <c:pt idx="2">
                  <c:v>2</c:v>
                </c:pt>
                <c:pt idx="3">
                  <c:v>47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2-478C-8680-4556C1E5BD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49293520"/>
        <c:axId val="1849294000"/>
        <c:axId val="0"/>
      </c:bar3DChart>
      <c:catAx>
        <c:axId val="184929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94000"/>
        <c:crosses val="autoZero"/>
        <c:auto val="1"/>
        <c:lblAlgn val="ctr"/>
        <c:lblOffset val="100"/>
        <c:noMultiLvlLbl val="0"/>
      </c:catAx>
      <c:valAx>
        <c:axId val="1849294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935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Sheet1!$A$50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Sheet1!$B$49:$F$49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Sheet1!$B$50:$F$50</c:f>
              <c:numCache>
                <c:formatCode>General</c:formatCode>
                <c:ptCount val="5"/>
                <c:pt idx="0">
                  <c:v>82</c:v>
                </c:pt>
                <c:pt idx="1">
                  <c:v>65</c:v>
                </c:pt>
                <c:pt idx="2">
                  <c:v>50</c:v>
                </c:pt>
                <c:pt idx="3">
                  <c:v>58</c:v>
                </c:pt>
                <c:pt idx="4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47-4805-A489-D42F9BD53FE6}"/>
            </c:ext>
          </c:extLst>
        </c:ser>
        <c:ser>
          <c:idx val="1"/>
          <c:order val="1"/>
          <c:tx>
            <c:strRef>
              <c:f>Sheet1!$A$51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Sheet1!$B$49:$F$49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Sheet1!$B$51:$F$51</c:f>
              <c:numCache>
                <c:formatCode>General</c:formatCode>
                <c:ptCount val="5"/>
                <c:pt idx="0">
                  <c:v>10</c:v>
                </c:pt>
                <c:pt idx="1">
                  <c:v>33</c:v>
                </c:pt>
                <c:pt idx="2">
                  <c:v>39</c:v>
                </c:pt>
                <c:pt idx="3">
                  <c:v>5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47-4805-A489-D42F9BD53FE6}"/>
            </c:ext>
          </c:extLst>
        </c:ser>
        <c:ser>
          <c:idx val="2"/>
          <c:order val="2"/>
          <c:tx>
            <c:strRef>
              <c:f>Sheet1!$A$52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Sheet1!$B$49:$F$49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Sheet1!$B$52:$F$52</c:f>
              <c:numCache>
                <c:formatCode>General</c:formatCode>
                <c:ptCount val="5"/>
                <c:pt idx="0">
                  <c:v>8</c:v>
                </c:pt>
                <c:pt idx="1">
                  <c:v>2</c:v>
                </c:pt>
                <c:pt idx="2">
                  <c:v>11</c:v>
                </c:pt>
                <c:pt idx="3">
                  <c:v>37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47-4805-A489-D42F9BD53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2830192"/>
        <c:axId val="542823952"/>
        <c:axId val="0"/>
      </c:bar3DChart>
      <c:catAx>
        <c:axId val="54283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2823952"/>
        <c:crosses val="autoZero"/>
        <c:auto val="1"/>
        <c:lblAlgn val="ctr"/>
        <c:lblOffset val="100"/>
        <c:noMultiLvlLbl val="0"/>
      </c:catAx>
      <c:valAx>
        <c:axId val="54282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28301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Sheet1!$A$57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Sheet1!$B$56:$F$56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Sheet1!$B$57:$F$57</c:f>
              <c:numCache>
                <c:formatCode>General</c:formatCode>
                <c:ptCount val="5"/>
                <c:pt idx="0">
                  <c:v>64</c:v>
                </c:pt>
                <c:pt idx="1">
                  <c:v>56</c:v>
                </c:pt>
                <c:pt idx="2">
                  <c:v>54</c:v>
                </c:pt>
                <c:pt idx="3">
                  <c:v>59</c:v>
                </c:pt>
                <c:pt idx="4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2-45E2-AC9B-41C3260D0DD9}"/>
            </c:ext>
          </c:extLst>
        </c:ser>
        <c:ser>
          <c:idx val="1"/>
          <c:order val="1"/>
          <c:tx>
            <c:strRef>
              <c:f>Sheet1!$A$58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Sheet1!$B$56:$F$56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Sheet1!$B$58:$F$58</c:f>
              <c:numCache>
                <c:formatCode>General</c:formatCode>
                <c:ptCount val="5"/>
                <c:pt idx="0">
                  <c:v>36</c:v>
                </c:pt>
                <c:pt idx="1">
                  <c:v>44</c:v>
                </c:pt>
                <c:pt idx="2">
                  <c:v>44</c:v>
                </c:pt>
                <c:pt idx="3">
                  <c:v>39</c:v>
                </c:pt>
                <c:pt idx="4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2-45E2-AC9B-41C3260D0DD9}"/>
            </c:ext>
          </c:extLst>
        </c:ser>
        <c:ser>
          <c:idx val="2"/>
          <c:order val="2"/>
          <c:tx>
            <c:strRef>
              <c:f>Sheet1!$A$59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Sheet1!$B$56:$F$56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Sheet1!$B$59:$F$59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F2-45E2-AC9B-41C3260D0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83672399"/>
        <c:axId val="1883667599"/>
        <c:axId val="0"/>
      </c:bar3DChart>
      <c:catAx>
        <c:axId val="188367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83667599"/>
        <c:crosses val="autoZero"/>
        <c:auto val="1"/>
        <c:lblAlgn val="ctr"/>
        <c:lblOffset val="100"/>
        <c:noMultiLvlLbl val="0"/>
      </c:catAx>
      <c:valAx>
        <c:axId val="1883667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836723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93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32-49E5-AF6F-D71CF86446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</c:v>
                </c:pt>
                <c:pt idx="1">
                  <c:v>11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32-49E5-AF6F-D71CF86446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94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32-49E5-AF6F-D71CF86446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32-49E5-AF6F-D71CF864468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94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32-49E5-AF6F-D71CF8644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88</c:v>
                </c:pt>
                <c:pt idx="1">
                  <c:v>12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71-485F-8C43-6C2C0C1257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91</c:v>
                </c:pt>
                <c:pt idx="1">
                  <c:v>9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71-485F-8C43-6C2C0C1257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89</c:v>
                </c:pt>
                <c:pt idx="1">
                  <c:v>11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71-485F-8C43-6C2C0C12573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91</c:v>
                </c:pt>
                <c:pt idx="1">
                  <c:v>9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71-485F-8C43-6C2C0C12573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90</c:v>
                </c:pt>
                <c:pt idx="1">
                  <c:v>10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71-485F-8C43-6C2C0C1257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</c:v>
                </c:pt>
                <c:pt idx="1">
                  <c:v>32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D1-4079-9168-9D088AB6B5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83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D1-4079-9168-9D088AB6B5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75</c:v>
                </c:pt>
                <c:pt idx="1">
                  <c:v>17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D1-4079-9168-9D088AB6B58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63</c:v>
                </c:pt>
                <c:pt idx="1">
                  <c:v>35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D1-4079-9168-9D088AB6B58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71</c:v>
                </c:pt>
                <c:pt idx="1">
                  <c:v>26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D1-4079-9168-9D088AB6B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63</c:v>
                </c:pt>
                <c:pt idx="1">
                  <c:v>30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87-4927-9112-848BBA9CFD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59</c:v>
                </c:pt>
                <c:pt idx="1">
                  <c:v>29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87-4927-9112-848BBA9CFD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56</c:v>
                </c:pt>
                <c:pt idx="1">
                  <c:v>44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87-4927-9112-848BBA9CFDC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49</c:v>
                </c:pt>
                <c:pt idx="1">
                  <c:v>49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87-4927-9112-848BBA9CFDC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56</c:v>
                </c:pt>
                <c:pt idx="1">
                  <c:v>39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87-4927-9112-848BBA9CF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</c:v>
                </c:pt>
                <c:pt idx="1">
                  <c:v>30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5A-4FEA-98D5-1240B4C695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</c:v>
                </c:pt>
                <c:pt idx="1">
                  <c:v>21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5A-4FEA-98D5-1240B4C695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</c:v>
                </c:pt>
                <c:pt idx="1">
                  <c:v>29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5A-4FEA-98D5-1240B4C6958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76</c:v>
                </c:pt>
                <c:pt idx="1">
                  <c:v>23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5A-4FEA-98D5-1240B4C6958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71</c:v>
                </c:pt>
                <c:pt idx="1">
                  <c:v>25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5A-4FEA-98D5-1240B4C69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Sheet1!$B$1:$F$1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71</c:v>
                </c:pt>
                <c:pt idx="1">
                  <c:v>34</c:v>
                </c:pt>
                <c:pt idx="2">
                  <c:v>82</c:v>
                </c:pt>
                <c:pt idx="3">
                  <c:v>15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3F-4506-A4AE-4BDED621D21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Sheet1!$B$1:$F$1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21</c:v>
                </c:pt>
                <c:pt idx="1">
                  <c:v>37</c:v>
                </c:pt>
                <c:pt idx="2">
                  <c:v>17</c:v>
                </c:pt>
                <c:pt idx="3">
                  <c:v>85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3F-4506-A4AE-4BDED621D21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Sheet1!$B$1:$F$1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8</c:v>
                </c:pt>
                <c:pt idx="1">
                  <c:v>29</c:v>
                </c:pt>
                <c:pt idx="2">
                  <c:v>0</c:v>
                </c:pt>
                <c:pt idx="3">
                  <c:v>0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3F-4506-A4AE-4BDED621D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74504880"/>
        <c:axId val="974530320"/>
        <c:axId val="0"/>
      </c:bar3DChart>
      <c:catAx>
        <c:axId val="97450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4530320"/>
        <c:crosses val="autoZero"/>
        <c:auto val="1"/>
        <c:lblAlgn val="ctr"/>
        <c:lblOffset val="100"/>
        <c:noMultiLvlLbl val="0"/>
      </c:catAx>
      <c:valAx>
        <c:axId val="97453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45048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35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65-4FB8-B9E2-4A943E4C94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58</c:v>
                </c:pt>
                <c:pt idx="1">
                  <c:v>32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65-4FB8-B9E2-4A943E4C94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39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65-4FB8-B9E2-4A943E4C944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14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47</c:v>
                </c:pt>
                <c:pt idx="1">
                  <c:v>53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65-4FB8-B9E2-4A943E4C944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54</c:v>
                </c:pt>
                <c:pt idx="1">
                  <c:v>41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65-4FB8-B9E2-4A943E4C9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Sheet1!$B$15:$F$15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50</c:v>
                </c:pt>
                <c:pt idx="1">
                  <c:v>51</c:v>
                </c:pt>
                <c:pt idx="2">
                  <c:v>66</c:v>
                </c:pt>
                <c:pt idx="3">
                  <c:v>63</c:v>
                </c:pt>
                <c:pt idx="4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81-4067-9C07-744DBCFFA768}"/>
            </c:ext>
          </c:extLst>
        </c:ser>
        <c:ser>
          <c:idx val="1"/>
          <c:order val="1"/>
          <c:tx>
            <c:strRef>
              <c:f>Sheet1!$A$17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Sheet1!$B$15:$F$15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Sheet1!$B$17:$F$17</c:f>
              <c:numCache>
                <c:formatCode>General</c:formatCode>
                <c:ptCount val="5"/>
                <c:pt idx="0">
                  <c:v>35</c:v>
                </c:pt>
                <c:pt idx="1">
                  <c:v>39</c:v>
                </c:pt>
                <c:pt idx="2">
                  <c:v>34</c:v>
                </c:pt>
                <c:pt idx="3">
                  <c:v>33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81-4067-9C07-744DBCFFA768}"/>
            </c:ext>
          </c:extLst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Sheet1!$B$15:$F$15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Sheet1!$B$18:$F$18</c:f>
              <c:numCache>
                <c:formatCode>General</c:formatCode>
                <c:ptCount val="5"/>
                <c:pt idx="0">
                  <c:v>15</c:v>
                </c:pt>
                <c:pt idx="1">
                  <c:v>10</c:v>
                </c:pt>
                <c:pt idx="2">
                  <c:v>0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81-4067-9C07-744DBCFFA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5209200"/>
        <c:axId val="1705217840"/>
        <c:axId val="0"/>
      </c:bar3DChart>
      <c:catAx>
        <c:axId val="170520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705217840"/>
        <c:crosses val="autoZero"/>
        <c:auto val="1"/>
        <c:lblAlgn val="ctr"/>
        <c:lblOffset val="100"/>
        <c:noMultiLvlLbl val="0"/>
      </c:catAx>
      <c:valAx>
        <c:axId val="170521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7052092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Sheet1!$A$22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Sheet1!$B$21:$F$21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Sheet1!$B$22:$F$22</c:f>
              <c:numCache>
                <c:formatCode>General</c:formatCode>
                <c:ptCount val="5"/>
                <c:pt idx="0">
                  <c:v>50</c:v>
                </c:pt>
                <c:pt idx="1">
                  <c:v>51</c:v>
                </c:pt>
                <c:pt idx="2">
                  <c:v>66</c:v>
                </c:pt>
                <c:pt idx="3">
                  <c:v>63</c:v>
                </c:pt>
                <c:pt idx="4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04-4F9A-B90D-E85EE8C78D7F}"/>
            </c:ext>
          </c:extLst>
        </c:ser>
        <c:ser>
          <c:idx val="1"/>
          <c:order val="1"/>
          <c:tx>
            <c:strRef>
              <c:f>Sheet1!$A$23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Sheet1!$B$21:$F$21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Sheet1!$B$23:$F$23</c:f>
              <c:numCache>
                <c:formatCode>General</c:formatCode>
                <c:ptCount val="5"/>
                <c:pt idx="0">
                  <c:v>35</c:v>
                </c:pt>
                <c:pt idx="1">
                  <c:v>39</c:v>
                </c:pt>
                <c:pt idx="2">
                  <c:v>34</c:v>
                </c:pt>
                <c:pt idx="3">
                  <c:v>33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04-4F9A-B90D-E85EE8C78D7F}"/>
            </c:ext>
          </c:extLst>
        </c:ser>
        <c:ser>
          <c:idx val="2"/>
          <c:order val="2"/>
          <c:tx>
            <c:strRef>
              <c:f>Sheet1!$A$24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Sheet1!$B$21:$F$21</c:f>
              <c:strCache>
                <c:ptCount val="5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 </c:v>
                </c:pt>
                <c:pt idx="4">
                  <c:v>Bendras</c:v>
                </c:pt>
              </c:strCache>
            </c:strRef>
          </c:cat>
          <c:val>
            <c:numRef>
              <c:f>Sheet1!$B$24:$F$24</c:f>
              <c:numCache>
                <c:formatCode>General</c:formatCode>
                <c:ptCount val="5"/>
                <c:pt idx="0">
                  <c:v>15</c:v>
                </c:pt>
                <c:pt idx="1">
                  <c:v>10</c:v>
                </c:pt>
                <c:pt idx="2">
                  <c:v>0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04-4F9A-B90D-E85EE8C78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74523120"/>
        <c:axId val="974520720"/>
        <c:axId val="0"/>
      </c:bar3DChart>
      <c:catAx>
        <c:axId val="97452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4520720"/>
        <c:crosses val="autoZero"/>
        <c:auto val="1"/>
        <c:lblAlgn val="ctr"/>
        <c:lblOffset val="100"/>
        <c:noMultiLvlLbl val="0"/>
      </c:catAx>
      <c:valAx>
        <c:axId val="97452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45231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052334485919833E-2"/>
          <c:y val="2.1795820976923345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75</c:v>
                </c:pt>
                <c:pt idx="1">
                  <c:v>22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47-45FD-8DBA-1B02B75AD7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94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47-45FD-8DBA-1B02B75AD7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79</c:v>
                </c:pt>
                <c:pt idx="1">
                  <c:v>21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47-45FD-8DBA-1B02B75AD74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10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75</c:v>
                </c:pt>
                <c:pt idx="1">
                  <c:v>25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47-45FD-8DBA-1B02B75AD74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80</c:v>
                </c:pt>
                <c:pt idx="1">
                  <c:v>19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47-45FD-8DBA-1B02B75AD7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80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78-4C88-8D5F-303B55C13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41</c:v>
                </c:pt>
                <c:pt idx="1">
                  <c:v>28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78-4C88-8D5F-303B55C139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71</c:v>
                </c:pt>
                <c:pt idx="1">
                  <c:v>29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78-4C88-8D5F-303B55C1391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10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94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78-4C88-8D5F-303B55C1391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72</c:v>
                </c:pt>
                <c:pt idx="1">
                  <c:v>20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78-4C88-8D5F-303B55C13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80</c:v>
                </c:pt>
                <c:pt idx="1">
                  <c:v>20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54-4041-9EBF-3647DA48E7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54-4041-9EBF-3647DA48E7E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54-4041-9EBF-3647DA48E7E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10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97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54-4041-9EBF-3647DA48E7E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94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54-4041-9EBF-3647DA48E7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26068095654709"/>
          <c:y val="2.1795713035870516E-2"/>
          <c:w val="0.83459117089530477"/>
          <c:h val="0.553070241219847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</c:v>
                </c:pt>
                <c:pt idx="1">
                  <c:v>59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4-490D-8A6C-2500226DF2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metų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33</c:v>
                </c:pt>
                <c:pt idx="1">
                  <c:v>67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84-490D-8A6C-2500226DF2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 metų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76</c:v>
                </c:pt>
                <c:pt idx="1">
                  <c:v>24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84-490D-8A6C-2500226DF2B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10 metų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57</c:v>
                </c:pt>
                <c:pt idx="1">
                  <c:v>40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84-490D-8A6C-2500226DF2B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Sveikatai palankaus FP (žalioji) zona</c:v>
                </c:pt>
                <c:pt idx="1">
                  <c:v>Tobulėjimo (geltonoji) zona</c:v>
                </c:pt>
                <c:pt idx="2">
                  <c:v>Sveikatos rizikos (raudonoji) zona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50</c:v>
                </c:pt>
                <c:pt idx="1">
                  <c:v>46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84-490D-8A6C-2500226DF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5576160"/>
        <c:axId val="1428593935"/>
        <c:axId val="0"/>
      </c:bar3DChart>
      <c:catAx>
        <c:axId val="6055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28593935"/>
        <c:crosses val="autoZero"/>
        <c:auto val="1"/>
        <c:lblAlgn val="ctr"/>
        <c:lblOffset val="100"/>
        <c:noMultiLvlLbl val="0"/>
      </c:catAx>
      <c:valAx>
        <c:axId val="14285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5576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Sheet1!$A$28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Sheet1!$B$27:$F$27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Sheet1!$B$28:$F$28</c:f>
              <c:numCache>
                <c:formatCode>General</c:formatCode>
                <c:ptCount val="5"/>
                <c:pt idx="0">
                  <c:v>71</c:v>
                </c:pt>
                <c:pt idx="1">
                  <c:v>93</c:v>
                </c:pt>
                <c:pt idx="2">
                  <c:v>89</c:v>
                </c:pt>
                <c:pt idx="3">
                  <c:v>77</c:v>
                </c:pt>
                <c:pt idx="4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29-45AA-B450-406DBBE67469}"/>
            </c:ext>
          </c:extLst>
        </c:ser>
        <c:ser>
          <c:idx val="1"/>
          <c:order val="1"/>
          <c:tx>
            <c:strRef>
              <c:f>Sheet1!$A$29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Sheet1!$B$27:$F$27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Sheet1!$B$29:$F$29</c:f>
              <c:numCache>
                <c:formatCode>General</c:formatCode>
                <c:ptCount val="5"/>
                <c:pt idx="0">
                  <c:v>29</c:v>
                </c:pt>
                <c:pt idx="1">
                  <c:v>7</c:v>
                </c:pt>
                <c:pt idx="2">
                  <c:v>11</c:v>
                </c:pt>
                <c:pt idx="3">
                  <c:v>23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29-45AA-B450-406DBBE67469}"/>
            </c:ext>
          </c:extLst>
        </c:ser>
        <c:ser>
          <c:idx val="2"/>
          <c:order val="2"/>
          <c:tx>
            <c:strRef>
              <c:f>Sheet1!$A$30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EE0000"/>
            </a:solidFill>
            <a:ln>
              <a:noFill/>
            </a:ln>
            <a:effectLst/>
            <a:sp3d/>
          </c:spPr>
          <c:invertIfNegative val="0"/>
          <c:cat>
            <c:strRef>
              <c:f>Sheet1!$B$27:$F$27</c:f>
              <c:strCache>
                <c:ptCount val="5"/>
                <c:pt idx="0">
                  <c:v>11 metų</c:v>
                </c:pt>
                <c:pt idx="1">
                  <c:v>12 metų</c:v>
                </c:pt>
                <c:pt idx="2">
                  <c:v>13 metų</c:v>
                </c:pt>
                <c:pt idx="3">
                  <c:v>14 metų </c:v>
                </c:pt>
                <c:pt idx="4">
                  <c:v>Bendras</c:v>
                </c:pt>
              </c:strCache>
            </c:strRef>
          </c:cat>
          <c:val>
            <c:numRef>
              <c:f>Sheet1!$B$30:$F$30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29-45AA-B450-406DBBE67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49236880"/>
        <c:axId val="1849237840"/>
        <c:axId val="0"/>
      </c:bar3DChart>
      <c:catAx>
        <c:axId val="1849236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37840"/>
        <c:crosses val="autoZero"/>
        <c:auto val="1"/>
        <c:lblAlgn val="ctr"/>
        <c:lblOffset val="100"/>
        <c:noMultiLvlLbl val="0"/>
      </c:catAx>
      <c:valAx>
        <c:axId val="184923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2368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531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60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973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85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785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46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011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017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1390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444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20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E12D2-8672-4024-8FB5-9D84F77314C7}" type="datetimeFigureOut">
              <a:rPr lang="lt-LT" smtClean="0"/>
              <a:t>2025-09-09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3F93-EFA0-421A-A5F5-8419F0DCC2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545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3999" y="2155371"/>
            <a:ext cx="9892937" cy="3004458"/>
          </a:xfrm>
        </p:spPr>
        <p:txBody>
          <a:bodyPr>
            <a:noAutofit/>
          </a:bodyPr>
          <a:lstStyle/>
          <a:p>
            <a:r>
              <a:rPr lang="lt-LT" sz="3600" dirty="0" smtClean="0">
                <a:solidFill>
                  <a:schemeClr val="bg1"/>
                </a:solidFill>
              </a:rPr>
              <a:t>KLAIPĖDOS SENDVARIO PROGIMNAZIJOS MOKINIŲ, BESIMOKANČIŲ PAGAL PRADINIO, PAGRINDINIO IR VIDURINIO UGDYMO PROGRAMAS, FIZINIO PAJĖGUMO  NUSTATYMO 2025 M. DUOMENŲ ANALIZĖ</a:t>
            </a:r>
            <a:endParaRPr lang="lt-LT" sz="3600" dirty="0">
              <a:solidFill>
                <a:schemeClr val="bg1"/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5368834"/>
            <a:ext cx="9144000" cy="979715"/>
          </a:xfrm>
        </p:spPr>
        <p:txBody>
          <a:bodyPr>
            <a:normAutofit/>
          </a:bodyPr>
          <a:lstStyle/>
          <a:p>
            <a:pPr algn="l"/>
            <a:r>
              <a:rPr lang="lt-L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Parengė:</a:t>
            </a:r>
          </a:p>
          <a:p>
            <a:pPr algn="l"/>
            <a:r>
              <a:rPr lang="lt-L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Visuomenės sveikatos specialistė Neringa </a:t>
            </a:r>
            <a:r>
              <a:rPr lang="lt-LT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Jencienė</a:t>
            </a:r>
            <a:endParaRPr lang="lt-L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727574"/>
            <a:ext cx="4560043" cy="103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539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94064" y="3667125"/>
            <a:ext cx="10803872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iš vietos į tolį vidutiniškai nušoko 129,4 cm. Šį testą atliko 145 mergaičių. Mergaitės pagal šuolį iš vietos į tolį (cm) zonose pasiskirstė taip: 80 proc. mergaičių pateko į žaliąją zoną, 19 proc. mergaičių – į geltonąją zoną ir 1 proc. mergaičių – į raudonąją zoną (5 pav.). Didžiausia dalis mergaičių, kurios pagal šį testo įvertinimą pateko į sveikatai palankaus fizinio pajėgumo (žaliąją) zoną, yra 8 metų, kurios pateko į tobulėjimo (geltonąją) zoną – 10 metų ir kurios pateko į sveikatos rizikos (raudonąją) zoną – 7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765738306"/>
          <p:cNvGraphicFramePr/>
          <p:nvPr>
            <p:extLst>
              <p:ext uri="{D42A27DB-BD31-4B8C-83A1-F6EECF244321}">
                <p14:modId xmlns:p14="http://schemas.microsoft.com/office/powerpoint/2010/main" val="985692207"/>
              </p:ext>
            </p:extLst>
          </p:nvPr>
        </p:nvGraphicFramePr>
        <p:xfrm>
          <a:off x="0" y="0"/>
          <a:ext cx="12192001" cy="3954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7244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6022" y="3667125"/>
            <a:ext cx="11052714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teniso kamuoliuką vidutiniškai numetė 12,5 m. Šį testą atliko 145 mergaičių. Mergaitės pagal teniso kamuoliuko metimo (m) testą zonose pasiskirstė taip: 72 proc. mergaičių pateko į žaliąją zoną, 20 proc. mergaičių – į geltonąją zoną ir 8 proc. mergaičių – į raudonąją zoną (6 pav.). Didžiausia dalis mergaičių, kurios pagal šį testo įvertinimą pateko į sveikatai palankaus fizinio pajėgumo (žaliąją) zoną, yra 10 metų, kurios pateko į tobulėjimo (geltonąją) zoną – 9 metų ir kurios pateko į sveikatos rizikos (raudonąją) zoną – 8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259888671"/>
          <p:cNvGraphicFramePr/>
          <p:nvPr>
            <p:extLst>
              <p:ext uri="{D42A27DB-BD31-4B8C-83A1-F6EECF244321}">
                <p14:modId xmlns:p14="http://schemas.microsoft.com/office/powerpoint/2010/main" val="3749039417"/>
              </p:ext>
            </p:extLst>
          </p:nvPr>
        </p:nvGraphicFramePr>
        <p:xfrm>
          <a:off x="0" y="0"/>
          <a:ext cx="12192000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09907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1444" y="3667125"/>
            <a:ext cx="11062065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10 x 5 m bėgdamos šaudykle vidutiniškai užtruko 21,7 s. Šį testą atliko 145 mergaičių. Mergaitės pagal šaudyklės bėgimo testą zonose pasiskirstė taip: 94 proc. mergaičių  pateko į žaliąją zoną, 6 proc. mergaičių – į geltonąją zoną (7 pav.). Didžiausia dalis mergaičių, kurios pagal šį testo įvertinimą pateko į sveikatai palankaus fizinio pajėgumo (žaliąją) zoną, yra 8 ir 9 metų, kurios pateko į tobulėjimo (geltonąją) zoną – 7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423898199"/>
          <p:cNvGraphicFramePr/>
          <p:nvPr>
            <p:extLst>
              <p:ext uri="{D42A27DB-BD31-4B8C-83A1-F6EECF244321}">
                <p14:modId xmlns:p14="http://schemas.microsoft.com/office/powerpoint/2010/main" val="2665470931"/>
              </p:ext>
            </p:extLst>
          </p:nvPr>
        </p:nvGraphicFramePr>
        <p:xfrm>
          <a:off x="-1" y="0"/>
          <a:ext cx="12192001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9383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07125" y="3667125"/>
            <a:ext cx="11377749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per 6 min. vidutiniškai nubėgo 795 m. Šį testą atliko 145 mergaičių. Mergaitės pagal 6 min. bėgimo testą zonose pasiskirstė taip: 50 proc. mergaičių pateko į žaliąją zoną, 46 proc. mergaičių – į geltonąją zoną ir 4 proc. mergaičių – į raudonąją zoną (8 pav.). Didžiausia dalis mergaičių, kurios pagal šį testo įvertinimą pateko į sveikatai palankaus fizinio pajėgumo (žaliąją) zoną, yra 9 metų, kurios pateko į tobulėjimo (geltonąją) zoną – 8 metų ir kurios pateko į sveikatos rizikos (raudonąją) zoną – 7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2132501767"/>
          <p:cNvGraphicFramePr/>
          <p:nvPr>
            <p:extLst>
              <p:ext uri="{D42A27DB-BD31-4B8C-83A1-F6EECF244321}">
                <p14:modId xmlns:p14="http://schemas.microsoft.com/office/powerpoint/2010/main" val="296590175"/>
              </p:ext>
            </p:extLst>
          </p:nvPr>
        </p:nvGraphicFramePr>
        <p:xfrm>
          <a:off x="0" y="0"/>
          <a:ext cx="12192000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38807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 smtClean="0"/>
              <a:t>Berniukų, besimokančių pagal pagrindinio ir vidurinio ugdymo programą, fizinis pajėgumas</a:t>
            </a:r>
            <a:endParaRPr lang="lt-LT" sz="40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2194559"/>
            <a:ext cx="10515600" cy="3982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 smtClean="0"/>
              <a:t>Aprašo 2 priede numatyta, kokius 6 fizinio pajėgumo testus turi atlikti mokiniai, besimokantys pagal pagrindinio ir vidurinio ugdymo programą: „flamingas“ (užlipimų ant </a:t>
            </a:r>
            <a:r>
              <a:rPr lang="lt-LT" dirty="0" err="1" smtClean="0"/>
              <a:t>buomelio</a:t>
            </a:r>
            <a:r>
              <a:rPr lang="lt-LT" dirty="0" smtClean="0"/>
              <a:t> skaičius per 1 min); „sėstis ir siekti“ (cm); šuolis į tolį iš vietos (cm); kybojimas sulenktomis rankomis (s); 10 x 5 m bėgimas šaudykle (s); 20 m bėgimas šaudykle (min.). 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Visus minėtus testus atliko 176 berniukai, tokių berniukų amžiaus vidurkis – 12,5 metai.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08882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56664" y="4174146"/>
            <a:ext cx="1087867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Berniukai, atlikdami „flamingo“ pratimą, per 1 min ant </a:t>
            </a:r>
            <a:r>
              <a:rPr kumimoji="0" lang="lt-LT" altLang="lt-L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buomelio</a:t>
            </a: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vidutiniškai užlipo 7,8 karto. Šį testą atliko 176 berniukai. Berniukai pagal „flamingo“ pratimo atlikimą zonose pasiskirstė taip 83 proc. berniukų pateko į žaliąją zoną, 17 proc. berniukų – į geltonąją (9 pav.). Didžiausia dalis berniukų, kurie pagal šį testo įvertinimą pateko į sveikatai palankaus fizinio pajėgumo (žaliąją) zoną, yra 13 metų, kurie pateko į tobulėjimo (geltonąją) zoną – 11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F2F08E8A-FC4D-B7BD-815F-8358CEE5DE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4256150"/>
              </p:ext>
            </p:extLst>
          </p:nvPr>
        </p:nvGraphicFramePr>
        <p:xfrm>
          <a:off x="0" y="1"/>
          <a:ext cx="12192000" cy="3605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7080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79268" y="3903345"/>
            <a:ext cx="11268635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Berniukai, atlikdami „sėstis ir siekti“ pratimą, atsisėdę vidutiniškai pasiekė 20,1 cm. Šį testą atliko 176 berniukai. Berniukai pagal „sėstis ir siekti“ pratimo atlikimą zonose pasiskirstė taip: 93 proc. berniukų pateko į žaliąją zoną, 6 proc. berniukų – į geltonąją zoną ir 1 proc. berniukų – į raudonąją zoną (10 pav.). Didžiausia dalis berniukų, kurie pagal šį testo įvertinimą pateko į sveikatai palankaus fizinio pajėgumo (žaliąją) zoną, yra 11  metų, kurie pateko į tobulėjimo (geltonąją) zoną – 13 metų ir kurie pateko į sveikatos rizikos (raudonąją) zoną – 12 ir 13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CE9905FE-900F-AF96-AD6A-7BB95AFEEF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4865804"/>
              </p:ext>
            </p:extLst>
          </p:nvPr>
        </p:nvGraphicFramePr>
        <p:xfrm>
          <a:off x="0" y="0"/>
          <a:ext cx="12192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276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4089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48639" y="3594374"/>
            <a:ext cx="10982405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iš vietos į tolį vidutiniškai nušoko 177,4 cm. Šį testą atliko 176 berniukai. Berniukai pagal šuolio iš vietos į tolį atlikimą zonose pasiskirstė taip: 65 proc. berniukų pateko į žaliąją zoną, 31 proc. berniukų – į geltonąją zoną ir 4 proc. berniukų – į raudonąją zoną (11 pav.). Didžiausia dalis berniukų, kurie pagal šį testo įvertinimą pateko į sveikatai palankaus fizinio pajėgumo (žaliąją) zoną, yra 14 metų, kurie pateko į tobulėjimo (geltonąją) zoną – 13 metų ir kurie pateko į sveikatos rizikos (raudonąją) zoną – 14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DAAAFFD-622C-9213-F23B-9F23FA6B1A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8212105"/>
              </p:ext>
            </p:extLst>
          </p:nvPr>
        </p:nvGraphicFramePr>
        <p:xfrm>
          <a:off x="0" y="0"/>
          <a:ext cx="9856694" cy="328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286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0682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78822" y="3749157"/>
            <a:ext cx="1136468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sulenktomis rankomis vidutiniškai kybojo 8,2 s. Šį testą atliko 176 berniukai. Berniukai pagal kybojimo testą zonose pasiskirstė taip: 46 proc. berniukų pateko į žaliąją zoną, 49 proc. berniukų – į geltonąją zoną ir 5 proc. berniukų – į raudonąją zoną (12 pav.). Didžiausia dalis berniukų, kurie pagal šį testo įvertinimą pateko į sveikatai palankaus fizinio pajėgumo (žaliąją) zoną, yra 12 metų, kurie pateko į tobulėjimo (geltonąją) zoną – 13 metų ir kurie pateko į sveikatos rizikos (raudonąją) zoną – 14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37D7FD15-545B-E54E-A092-3B8AA489D7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7754882"/>
              </p:ext>
            </p:extLst>
          </p:nvPr>
        </p:nvGraphicFramePr>
        <p:xfrm>
          <a:off x="0" y="0"/>
          <a:ext cx="12192000" cy="340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400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854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1876" y="3636782"/>
            <a:ext cx="11665324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10 x 5 m bėgimą šaudykle vidutiniškai atliko per 19,4 s. Šį testą atliko 176 berniukai. Berniukai pagal 10 x 5 m bėgimą šaudykle zonose pasiskirstė taip: 64 proc. berniukų pateko į žaliąją zoną, 30 proc. berniukų – į geltonąją zoną ir 6 proc. berniukų – į raudonąją zoną (13 pav.). Didžiausia dalis berniukų, kurie pagal šį testo įvertinimą pateko į sveikatai palankaus fizinio pajėgumo (žaliąją) zoną, yra 11 metų, kurie pateko į tobulėjimo (geltonąją) zoną – 13 metų ir kurie pateko į sveikatos rizikos (raudonąją) zoną – 14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2BD98B50-18BB-BDCB-4725-AA73011F21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4023240"/>
              </p:ext>
            </p:extLst>
          </p:nvPr>
        </p:nvGraphicFramePr>
        <p:xfrm>
          <a:off x="0" y="0"/>
          <a:ext cx="12192000" cy="329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907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3"/>
          </a:xfrm>
        </p:spPr>
        <p:txBody>
          <a:bodyPr>
            <a:normAutofit/>
          </a:bodyPr>
          <a:lstStyle/>
          <a:p>
            <a:r>
              <a:rPr lang="lt-LT" sz="3200" b="1" dirty="0" smtClean="0"/>
              <a:t>ĮVADAS</a:t>
            </a:r>
            <a:endParaRPr lang="lt-LT" sz="32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199" y="953589"/>
            <a:ext cx="11153503" cy="5512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dirty="0" smtClean="0"/>
              <a:t>Lietuvos Respublikos sveikatos apsaugos ministro 2019 m. spalio 8 d. įsakymu Nr. V-1153 patvirtintas mokinių, besimokančių pagal pradinio, pagrindinio ir vidurinio ugdymo programas, fizinio aktyvumo pajėgumo nustatymo tvarkos aprašas (toliau – Aprašas). Fizinio pajėgumo nustatymas ugdymo įstaigose buvo vykdomas nuo vasario iki gegužės mėnesio. Mokinių pajėgumo testavimo duomenų analizė Klaipėdos miesto savivaldybės ugdymo įstaigose atliekama pirmą kartą.</a:t>
            </a:r>
          </a:p>
          <a:p>
            <a:pPr marL="0" indent="0">
              <a:buNone/>
            </a:pPr>
            <a:r>
              <a:rPr lang="lt-LT" sz="2000" dirty="0" smtClean="0"/>
              <a:t>Remiantis Aprašu, mokinių fizinio pajėgumo testų rezultatai priskiriami vienai iš šių fizinio pajėgumo zonų:</a:t>
            </a:r>
          </a:p>
          <a:p>
            <a:pPr marL="0" indent="0">
              <a:buNone/>
            </a:pPr>
            <a:r>
              <a:rPr lang="lt-LT" sz="2000" dirty="0" smtClean="0"/>
              <a:t>1. „Sveikatai palankus fizinis pajėgumas“ (arba žalia spalva), kuri rodo gerą, sveikatai palankų fizinį pajėgumą;</a:t>
            </a:r>
          </a:p>
          <a:p>
            <a:pPr marL="0" indent="0">
              <a:buNone/>
            </a:pPr>
            <a:r>
              <a:rPr lang="lt-LT" sz="2000" dirty="0" smtClean="0"/>
              <a:t>2. „Reikia tobulėti“ zona (arba geltona spalva), kuri rodo, kad mokiniui reikia tobulinti savo fizines ypatybes siekiant sveikatai palankaus fizinio pajėgumo;</a:t>
            </a:r>
          </a:p>
          <a:p>
            <a:pPr marL="0" indent="0">
              <a:buNone/>
            </a:pPr>
            <a:r>
              <a:rPr lang="lt-LT" sz="2000" dirty="0" smtClean="0"/>
              <a:t>3. „Sveikatos rizikos zona“ (arba raudona spalva), kuri rodo mokinio sveikatai kylančią riziką dėl jo fizinio pajėgumo lygio.</a:t>
            </a:r>
          </a:p>
          <a:p>
            <a:pPr marL="0" indent="0">
              <a:buNone/>
            </a:pPr>
            <a:r>
              <a:rPr lang="lt-LT" sz="2000" dirty="0" smtClean="0"/>
              <a:t>Kiekvienos mokinio fizinės ypatybės priskyrimas nurodytai zonai yra skirtas gerinti savo fizinį pajėgumą fizinio aktyvumo priemonėmis bei didinti mokinio suvokimui apie galimas grėsmes jo sveikatai.</a:t>
            </a:r>
          </a:p>
          <a:p>
            <a:pPr marL="0" indent="0">
              <a:buNone/>
            </a:pPr>
            <a:r>
              <a:rPr lang="lt-LT" sz="2000" dirty="0" smtClean="0"/>
              <a:t>Tikslas – įvertinti Klaipėdos </a:t>
            </a:r>
            <a:r>
              <a:rPr lang="lt-LT" sz="2000" dirty="0" err="1" smtClean="0"/>
              <a:t>Sendvario</a:t>
            </a:r>
            <a:r>
              <a:rPr lang="lt-LT" sz="2000" dirty="0" smtClean="0"/>
              <a:t> progimnazijoje besimokančių mokinių pagal pradinio, pagrindinio ir  vidurinio ugdymo programas, fizinį pajėgumą.</a:t>
            </a:r>
          </a:p>
        </p:txBody>
      </p:sp>
    </p:spTree>
    <p:extLst>
      <p:ext uri="{BB962C8B-B14F-4D97-AF65-F5344CB8AC3E}">
        <p14:creationId xmlns:p14="http://schemas.microsoft.com/office/powerpoint/2010/main" val="4108558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01170" y="3845787"/>
            <a:ext cx="11389659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20 m bėgimą šaudykle vidutiniškai atliko per 4,2 s. Šį testą atliko 176 berniukai. Berniukai pagal 20 m bėgimą šaudykle zonose pasiskirstė taip: 58 proc. berniukų pateko į žaliąją zoną, 41 proc. berniukų – į geltonąją zoną ir 1 proc. berniukų – į raudonąją zoną (14 pav.). Didžiausia dalis berniukų, kurie pagal šį testo įvertinimą pateko į sveikatai palankaus fizinio pajėgumo (žaliąją) zoną, yra 11 metų, kurie pateko į tobulėjimo (geltonąją) zoną – 12 ir 13 metų ir kurie pateko į sveikatos rizikos (raudonąją) zoną – 13 ir 14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3788EBF8-378A-518F-C475-0415C9CC99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5567269"/>
              </p:ext>
            </p:extLst>
          </p:nvPr>
        </p:nvGraphicFramePr>
        <p:xfrm>
          <a:off x="0" y="0"/>
          <a:ext cx="12192000" cy="354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2670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7385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404314"/>
            <a:ext cx="10515600" cy="1325563"/>
          </a:xfrm>
        </p:spPr>
        <p:txBody>
          <a:bodyPr>
            <a:normAutofit/>
          </a:bodyPr>
          <a:lstStyle/>
          <a:p>
            <a:r>
              <a:rPr lang="lt-LT" sz="3200" b="1" dirty="0" smtClean="0"/>
              <a:t>Mergaičių, besimokančių pagal pagrindinio ir vidurinio ugdymo programą, fizinis pajėgumas</a:t>
            </a:r>
            <a:endParaRPr lang="lt-LT" sz="3200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2495005"/>
            <a:ext cx="10515600" cy="3681957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Visus 6 testus atliko 186 mergaitės, tokių mergaičių amžiaus vidurkis – 13,4 metų.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46821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42364" y="3745468"/>
            <a:ext cx="11305647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Mergaitės, atlikdamos „flamingo“ pratimą, per 1 min. ant </a:t>
            </a:r>
            <a:r>
              <a:rPr kumimoji="0" lang="lt-LT" altLang="lt-L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buomelio</a:t>
            </a: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vidutiniškai užlipo 4,1 karto. Šį testą atliko 186 mergaitės. Mergaitės pagal „flamingo“ pratimo atlikimą zonose pasiskirstė taip: 94 proc. mergaičių pateko į žaliąją zoną, 5 proc. mergaičių – į geltonąją zoną, į raudonąją zoną pateko 1 proc. mergaičių (15 pav.). Didžiausia dalis mergaičių, kurios pagal šį testo įvertinimą pateko į sveikatai palankaus fizinio pajėgumo (žaliąją) zoną, yra 14 metų, kurios pateko į tobulėjimo (geltonąją) zoną – 12 metų, į sveikatos rizikos (raudonąją) zoną – 11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279495333"/>
          <p:cNvGraphicFramePr/>
          <p:nvPr>
            <p:extLst>
              <p:ext uri="{D42A27DB-BD31-4B8C-83A1-F6EECF244321}">
                <p14:modId xmlns:p14="http://schemas.microsoft.com/office/powerpoint/2010/main" val="1904721264"/>
              </p:ext>
            </p:extLst>
          </p:nvPr>
        </p:nvGraphicFramePr>
        <p:xfrm>
          <a:off x="0" y="0"/>
          <a:ext cx="12192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66309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81384" y="3667125"/>
            <a:ext cx="11429232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Mergaitės, atlikdamos „sėstis ir siekti“ pratimą, atsisėdusios vidutiniškai pasiekė 23,8 cm. Šį testą atliko 186 mergaitės. Mergaitės pagal „sėstis ir siekti“ pratimo atlikimą zonose pasiskirstė taip: 90 proc. mergaičių pateko į žaliąją zoną, 10 proc. mergaičių – į geltonąją zoną ir 0 proc. mergaičių – į raudonąją zoną (16 pav.). Didžiausia dalis mergaičių, kurios pagal šį testo įvertinimą pateko į sveikatai palankaus fizinio pajėgumo (žaliąją) zoną, yra 13 ir 14 metų, kurie pateko į tobulėjimo (geltonąją) zoną – 11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110812942"/>
          <p:cNvGraphicFramePr/>
          <p:nvPr>
            <p:extLst>
              <p:ext uri="{D42A27DB-BD31-4B8C-83A1-F6EECF244321}">
                <p14:modId xmlns:p14="http://schemas.microsoft.com/office/powerpoint/2010/main" val="2358057563"/>
              </p:ext>
            </p:extLst>
          </p:nvPr>
        </p:nvGraphicFramePr>
        <p:xfrm>
          <a:off x="-1" y="0"/>
          <a:ext cx="12192001" cy="3455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33998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2845" y="3814084"/>
            <a:ext cx="1128630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iš vietos į tolį vidutiniškai nušoko 160,1 cm. Šį testą atliko 186 mergaičių. Mergaitės pagal šuolio iš vietos į tolį atlikimą zonose pasiskirstė taip: 71proc. mergaičių pateko į žaliąją zoną, 26 proc. mergaičių – į geltonąją zoną ir 3 proc. mergaičių – į raudonąją zoną (17 pav.). Didžiausia dalis mergaičių, kurios pagal šį testo įvertinimą pateko į sveikatai palankaus fizinio pajėgumo (žaliąją) zoną, yra 12 metų, kurios pateko į tobulėjimo (geltonąją) zoną – 14 metų ir kurios pateko į sveikatos rizikos (raudonąją) zoną – 13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727947157"/>
          <p:cNvGraphicFramePr/>
          <p:nvPr>
            <p:extLst>
              <p:ext uri="{D42A27DB-BD31-4B8C-83A1-F6EECF244321}">
                <p14:modId xmlns:p14="http://schemas.microsoft.com/office/powerpoint/2010/main" val="3021777626"/>
              </p:ext>
            </p:extLst>
          </p:nvPr>
        </p:nvGraphicFramePr>
        <p:xfrm>
          <a:off x="0" y="0"/>
          <a:ext cx="12192000" cy="3996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1378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57348" y="3667125"/>
            <a:ext cx="1107730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sulenktomis rankomis vidutiniškai kybojo 8 s. Šį testą atliko 186 mergaičių. Mergaitės pagal kybojimo testą zonose pasiskirstė taip: 56 proc. mergaičių pateko į žaliąją zoną, 39 proc. mergaičių – į geltonąją zoną ir 5 proc. mergaičių raudonąją zoną (18 pav.). Didžiausia dalis mergaičių, kurios pagal šio testo įvertinimą pateko į sveikatai palankaus fizinio pajėgumo (žaliąją) zoną, yra 12 metų, kurios pateko į tobulėjimo (geltonąją) zoną – 15 metų ir kurios pateko į sveikatos rizikos (raudonąją) zoną – 14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200860380"/>
          <p:cNvGraphicFramePr/>
          <p:nvPr>
            <p:extLst>
              <p:ext uri="{D42A27DB-BD31-4B8C-83A1-F6EECF244321}">
                <p14:modId xmlns:p14="http://schemas.microsoft.com/office/powerpoint/2010/main" val="2833065741"/>
              </p:ext>
            </p:extLst>
          </p:nvPr>
        </p:nvGraphicFramePr>
        <p:xfrm>
          <a:off x="-1" y="0"/>
          <a:ext cx="12192001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2544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22514" y="3375212"/>
            <a:ext cx="1139081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10 x 5 m bėgimą šaudykle vidutiniškai atliko per 23,4 s. Šį testą atliko 186 mergaičių. Mergaitės pagal 10 x 5 m bėgimą šaudykle zonose pasiskirstė taip: 71 proc. mergaičių pateko į žaliąją zoną, 25 proc. mergaičių – į geltonąją zoną ir 4 proc. mergaičių – į raudonąją zoną (19 pav.). Didžiausia dalis mergaičių, kurios pagal šį testo įvertinimą pateko į sveikatai palankaus fizinio pajėgumo (žaliąją) zoną, yra 14 metų, kurios pateko į tobulėjimo (geltonąją) zoną – 11 metų ir kurios pateko į sveikatos rizikos (raudonąją) zoną – 12 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429077915"/>
          <p:cNvGraphicFramePr/>
          <p:nvPr>
            <p:extLst>
              <p:ext uri="{D42A27DB-BD31-4B8C-83A1-F6EECF244321}">
                <p14:modId xmlns:p14="http://schemas.microsoft.com/office/powerpoint/2010/main" val="3345092420"/>
              </p:ext>
            </p:extLst>
          </p:nvPr>
        </p:nvGraphicFramePr>
        <p:xfrm>
          <a:off x="-1" y="0"/>
          <a:ext cx="12192001" cy="3375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6078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70263" y="3650032"/>
            <a:ext cx="1128630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Mergaitės 20 m bėgimą šaudykle vidutiniškai atliko per 3,9 s. Šį testą atliko 186 mergaičių. Mergaitės pagal 20 m bėgimą šaudykle zonose pasiskirstė taip: 54 proc. mergaičių pateko į žaliąją zoną, 41 proc. mergaičių – į geltonąją zoną ir 5 proc. mergaičių – į raudonąją zoną (20 pav.). Didžiausia dalis mergaičių, kurios pagal šį testo įvertinimą pateko į sveikatai palankaus fizinio pajėgumo (žaliąją) zoną, yra 11-13 metų, kurios pateko į tobulėjimo (geltonąją) zoną – 14 metų ir kurios pateko į sveikatos rizikos (raudonąją) zoną – 12 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595807726"/>
          <p:cNvGraphicFramePr/>
          <p:nvPr>
            <p:extLst>
              <p:ext uri="{D42A27DB-BD31-4B8C-83A1-F6EECF244321}">
                <p14:modId xmlns:p14="http://schemas.microsoft.com/office/powerpoint/2010/main" val="3218485555"/>
              </p:ext>
            </p:extLst>
          </p:nvPr>
        </p:nvGraphicFramePr>
        <p:xfrm>
          <a:off x="0" y="0"/>
          <a:ext cx="9345706" cy="3025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08176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91441"/>
            <a:ext cx="10515600" cy="849085"/>
          </a:xfrm>
        </p:spPr>
        <p:txBody>
          <a:bodyPr>
            <a:normAutofit/>
          </a:bodyPr>
          <a:lstStyle/>
          <a:p>
            <a:r>
              <a:rPr lang="lt-LT" sz="3200" b="1" dirty="0" smtClean="0"/>
              <a:t>APIBENDRINIMAS</a:t>
            </a:r>
            <a:endParaRPr lang="lt-LT" sz="3200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940526"/>
            <a:ext cx="11140440" cy="52364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dirty="0" smtClean="0"/>
              <a:t>Išanalizavus 2025 metų Klaipėdos </a:t>
            </a:r>
            <a:r>
              <a:rPr lang="lt-LT" sz="2000" dirty="0" err="1" smtClean="0"/>
              <a:t>Sendvario</a:t>
            </a:r>
            <a:r>
              <a:rPr lang="lt-LT" sz="2000" dirty="0" smtClean="0"/>
              <a:t> progimnazijos mokinių, besimokančių pagal pradinio, pagrindinio ir vidurinio ugdymo programas, fizinio pajėgumo nustatymo duomenis, galima pateikti apibendrintą informaciją:</a:t>
            </a:r>
          </a:p>
          <a:p>
            <a:r>
              <a:rPr lang="lt-LT" sz="2000" dirty="0" smtClean="0"/>
              <a:t>Fizinio pajėgumo nustatyme dalyvavo 690 mokiniai: 359 berniukų ir 331 mergaitės.</a:t>
            </a:r>
          </a:p>
          <a:p>
            <a:r>
              <a:rPr lang="lt-LT" sz="2000" dirty="0" smtClean="0"/>
              <a:t>Visus fizinio pajėgumo testus atliko 690  mokinių 359 berniukų ir 331 mergaitės.</a:t>
            </a:r>
          </a:p>
          <a:p>
            <a:r>
              <a:rPr lang="lt-LT" sz="2000" dirty="0" smtClean="0"/>
              <a:t>Tiek mergaitės, tiek berniukai besimokantys pagal pradinio ugdymo programą (7-10 metų), geriausiai įvertinti pagal šuolio iš vietos į tolį testo atlikimą, o prasčiausiai – pagal 10 x 5 bėgimo šaudykle testą.</a:t>
            </a:r>
          </a:p>
          <a:p>
            <a:r>
              <a:rPr lang="lt-LT" sz="2000" dirty="0" smtClean="0"/>
              <a:t>Tiek mergaitės, tiek berniukai, besimokantys pagal pagrindinio ir vidurinio ugdymo programas (11-18 metų), geriausiai įvertinti pagal „sėstis ir siekti“ testo atlikimą. Berniukai prasčiausiai atliko šuolio į tolį iš vietos testą, o mergaitės – 20 m bėgimo šaudykle testą.</a:t>
            </a:r>
          </a:p>
          <a:p>
            <a:r>
              <a:rPr lang="lt-LT" sz="2000" dirty="0" smtClean="0"/>
              <a:t>Tiek 7-10 metų amžiaus mergaičių, tiek berniukų grupėje sveikatos rizikos (raudonojoje) zonoje daugiausia buvo mokinių, kurie prasčiausiai atliko 10 x 5 bėgimo šaudykle testą (9 metų berniukai ir 10 metų mergaitės).</a:t>
            </a:r>
          </a:p>
          <a:p>
            <a:r>
              <a:rPr lang="lt-LT" sz="2000" dirty="0" smtClean="0"/>
              <a:t>11-18 metų amžiaus berniukų grupėje sveikatos rizikos (raudonojoje) zonoje daugiausia buvo dvylikamečių, kurie prasčiausiai atliko šuolio į tolį iš vietos testą.</a:t>
            </a:r>
          </a:p>
          <a:p>
            <a:r>
              <a:rPr lang="lt-LT" sz="2000" dirty="0" smtClean="0"/>
              <a:t>11-18 metų amžiaus mergaičių grupėje sveikatos rizikos (raudonojoje) zonoje daugiausia buvo vienuolikmečių, kurios prasčiausiai atliko kybojimo sulenktomis rankomis testą.</a:t>
            </a:r>
          </a:p>
        </p:txBody>
      </p:sp>
    </p:spTree>
    <p:extLst>
      <p:ext uri="{BB962C8B-B14F-4D97-AF65-F5344CB8AC3E}">
        <p14:creationId xmlns:p14="http://schemas.microsoft.com/office/powerpoint/2010/main" val="1640317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r>
              <a:rPr lang="lt-LT" sz="3200" b="1" dirty="0" smtClean="0"/>
              <a:t>REKOMENDACIJOS</a:t>
            </a:r>
            <a:endParaRPr lang="lt-LT" sz="3200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199" y="1410789"/>
            <a:ext cx="10918371" cy="47661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dirty="0" smtClean="0"/>
              <a:t>Išanalizavus 2023 metų Klaipėdos miesto savivaldybės mokinių, besimokančių pagal pradinio, pagrindinio ir vidurinio ugdymo programas, fizinio pajėgumo nustatymo duomenis, pateikiamos rekomendacijos:</a:t>
            </a:r>
          </a:p>
          <a:p>
            <a:pPr marL="0" indent="0">
              <a:buNone/>
            </a:pPr>
            <a:r>
              <a:rPr lang="lt-LT" dirty="0" smtClean="0"/>
              <a:t>• Būtina skatinti mokinių fizinį aktyvumą. Pasaulio sveikatos organizacija (PSO) rekomenduoja 5–17 m. vaikams ir paaugliams kasdien atlikti mažiausiai 60 min. vidutinio ar didelio intensyvumo fizinės veiklos.</a:t>
            </a:r>
          </a:p>
          <a:p>
            <a:pPr marL="0" indent="0">
              <a:buNone/>
            </a:pPr>
            <a:r>
              <a:rPr lang="lt-LT" dirty="0" smtClean="0"/>
              <a:t>• Būtina mokiniams, tėvams (globėjams, rūpintojams) suteikti informacijos apie fizinio pajėgumo rezultatų pasiskirstymą nurodytoms zonoms.</a:t>
            </a:r>
          </a:p>
          <a:p>
            <a:pPr marL="0" indent="0">
              <a:buNone/>
            </a:pPr>
            <a:r>
              <a:rPr lang="lt-LT" dirty="0" smtClean="0"/>
              <a:t>• Mokiniams, kurie nors pagal vieną fizinio pajėgumo testo įvertinimą pateko į sveikatos rizikos (raudonąją) zoną, būtina teikti individualias rekomendacijas (mokiniui bei jo tėvams (globėjams, rūpintojams)) dėl mokinio fizinio pajėgumo gerinimo ugdant atitinkamas fizines ypatybes bei jo sveikatos būklę.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2459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/>
          <a:lstStyle/>
          <a:p>
            <a:r>
              <a:rPr lang="lt-LT" sz="3200" b="1" dirty="0" smtClean="0"/>
              <a:t>Fizinio pajėgumo nustatyme dalyvavę mokiniai</a:t>
            </a:r>
            <a:endParaRPr lang="lt-LT" sz="3200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358536"/>
            <a:ext cx="10931434" cy="50292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dirty="0"/>
              <a:t>Remiantis Aprašo 13 punktu, fizinis pajėgumas buvo nustatomas tik pagrindinės fizinio ugdymo grupės mokiniams. 690 mokiniai iš Klaipėdos </a:t>
            </a:r>
            <a:r>
              <a:rPr lang="lt-LT" dirty="0" err="1"/>
              <a:t>Sendvario</a:t>
            </a:r>
            <a:r>
              <a:rPr lang="lt-LT" dirty="0"/>
              <a:t> progimnazijos dalyvavo fizinio pajėgumo nustatyme:</a:t>
            </a:r>
          </a:p>
          <a:p>
            <a:r>
              <a:rPr lang="lt-LT" dirty="0"/>
              <a:t>183 berniukai (7-10 metų), besimokantys pagal pradinio ugdymo programą;</a:t>
            </a:r>
          </a:p>
          <a:p>
            <a:r>
              <a:rPr lang="lt-LT" dirty="0"/>
              <a:t>145 mergaitės (7-10 metų), besimokančios pagal pradinio ugdymo programą;</a:t>
            </a:r>
          </a:p>
          <a:p>
            <a:r>
              <a:rPr lang="lt-LT" dirty="0"/>
              <a:t>176 berniukų (11-14 metų), besimokančių pagal pagrindinio ir vidurinio ugdymo programas;</a:t>
            </a:r>
          </a:p>
          <a:p>
            <a:r>
              <a:rPr lang="lt-LT" dirty="0"/>
              <a:t>186 mergaičių (11-14 metų), besimokančių pagal pagrindinio ir vidurinio ugdymo programas.</a:t>
            </a:r>
          </a:p>
          <a:p>
            <a:pPr marL="0" indent="0">
              <a:buNone/>
            </a:pPr>
            <a:r>
              <a:rPr lang="lt-LT" dirty="0"/>
              <a:t>Jei mokiniui, besimokančiam pagal pradinio ugdymo programą, fizinio pajėgumo nustatymo metu buvo sukakę 11 metų, jam buvo taikomas Aprašo 2 priede priskiriamas 10 metų amžiaus mokinių fizinio pajėgumo rezultatų įvertinimas. Mokiniams, kuriems sukako 19 metų ar daugiau, buvo taikomi Aprašo 2 priede priskiriamas 18 metų amžiaus mokinių fizinio pajėgumo rezultatų įvertinimas.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2113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 smtClean="0"/>
              <a:t>Berniukų, besimokančių pagal pradinio ugdymo programą, fizinis pajėgumas</a:t>
            </a:r>
            <a:endParaRPr lang="lt-LT" sz="3200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199" y="2429691"/>
            <a:ext cx="10515601" cy="3747272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Aprašo 2 priede numatyta, kokius 4 fizinio pajėgumo testus turi atlikti mokiniai, besimokantys pagal pradinio ugdymo programą: šuolis iš vietos į tolį (cm); teniso kamuoliuko metimas (m); 10 x 5 m bėgimas šaudykle (s) ir 6 min. bėgimas (m). 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Visus 4 testus atliko 183 berniukai, tokių berniukų amžiaus vidurkis – 8,7 metai. </a:t>
            </a:r>
          </a:p>
        </p:txBody>
      </p:sp>
    </p:spTree>
    <p:extLst>
      <p:ext uri="{BB962C8B-B14F-4D97-AF65-F5344CB8AC3E}">
        <p14:creationId xmlns:p14="http://schemas.microsoft.com/office/powerpoint/2010/main" val="55271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0075" y="3934512"/>
            <a:ext cx="110871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iš vietos į tolį vidutiniškai nušoko 117,5 cm. Šį testą atliko 183 berniukai. Berniukai pagal šuolį iš vietos į tolį (cm) zonose pasiskirstė taip: 76 proc. pateko į žaliąją zoną, 23 proc. berniukų – į geltonąją zoną ir 1 proc. – į raudonąją zoną (1 pav.). Didžiausia dalis berniukų, kurie pagal šį testo įvertinimą pateko į sveikatai palankaus fizinio pajėgumo (žaliąją) zoną, yra 8 ir 10 metų, kurie pateko į tobulėjimo (geltonąją) zoną – 9 metų ir kurie pateko į sveikatos rizikos (raudonąją) zoną – 8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/>
          <p:cNvGraphicFramePr/>
          <p:nvPr>
            <p:extLst>
              <p:ext uri="{D42A27DB-BD31-4B8C-83A1-F6EECF244321}">
                <p14:modId xmlns:p14="http://schemas.microsoft.com/office/powerpoint/2010/main" val="2392729832"/>
              </p:ext>
            </p:extLst>
          </p:nvPr>
        </p:nvGraphicFramePr>
        <p:xfrm>
          <a:off x="1" y="2"/>
          <a:ext cx="12191999" cy="3667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6013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85789" y="3629890"/>
            <a:ext cx="1088707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teniso kamuoliuką vidutiniškai numetė 15,9 m. Šį testą atliko 183 berniukai. Berniukai pagal teniso kamuoliuko metimo (m) testą zonose pasiskirstė taip: 21 proc. berniukų pateko į žaliąją zoną, 71 proc. berniukų – į geltonąją zoną, į raudonąją zoną pateko 8 proc. berniukų (2 pav.). Didžiausia dalis berniukų, kurie pagal šį testo įvertinimą pateko į sveikatai palankaus fizinio pajėgumo (žaliąją) zoną, yra 9 metų, kurie pateko į tobulėjimo (geltonąją) zoną – 10 metų ir kurie pateko į sveikatos rizikos (raudonąją) zoną – 8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D1F5AFA3-E31B-FA49-BD83-7EA2BC672F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1529556"/>
              </p:ext>
            </p:extLst>
          </p:nvPr>
        </p:nvGraphicFramePr>
        <p:xfrm>
          <a:off x="0" y="0"/>
          <a:ext cx="12192000" cy="336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62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239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0076" y="3976123"/>
            <a:ext cx="1100137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10 x 5 m bėgdami šaudykle vidutiniškai užtruko 22,2 s. Šį testą atliko 183 berniukai. Berniukai pagal šaudyklės bėgimo testą zonose pasiskirstė taip: 96 proc. berniukų pateko į žaliąją zoną, 3  proc. berniukų – į geltonąją zoną, į raudonąją zoną – 1 proc. berniukų (3 pav.). Didžiausia dalis berniukų, kurie pagal šį testo įvertinimą pateko į sveikatai palankaus fizinio pajėgumo (žaliąją) zoną, yra 9 metų, kurie pateko į tobulėjimo (geltonąją) zoną – 10 metų ir kurie pateko į sveikatos rizikos (raudonąją) zoną – 8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3B7E8AEE-0827-195F-13C6-1B9B960DC7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5684593"/>
              </p:ext>
            </p:extLst>
          </p:nvPr>
        </p:nvGraphicFramePr>
        <p:xfrm>
          <a:off x="0" y="0"/>
          <a:ext cx="12192000" cy="332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242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5172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00100" y="3105150"/>
            <a:ext cx="11015663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Berniukai per 6 min. vidutiniškai nubėgo 745,7 m. Šį testą atliko 183 berniukai. Berniukai pagal 6 min. bėgimo testą zonose pasiskirstė taip: 59 proc. berniukų pateko į žaliąją zoną, 35 proc. berniukų – į geltonąją zoną ir 6 proc. berniukų – į raudonąją zoną (4 pav.). Didžiausia dalis berniukų, kurie pagal šį testo įvertinimą pateko į sveikatai palankaus fizinio pajėgumo (žaliąją) zoną, yra 8 metų, kurie pateko į tobulėjimo (geltonąją) zoną – 10 metų ir kurie pateko į sveikatos rizikos (raudonąją) zoną – 7 metų.</a:t>
            </a:r>
            <a:endParaRPr kumimoji="0" lang="lt-LT" altLang="lt-L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B825C671-6223-7F6C-9ABC-24A5F73FFF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568675"/>
              </p:ext>
            </p:extLst>
          </p:nvPr>
        </p:nvGraphicFramePr>
        <p:xfrm>
          <a:off x="0" y="0"/>
          <a:ext cx="12192000" cy="310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105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96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600" b="1" dirty="0" smtClean="0"/>
              <a:t>Mergaičių, besimokančių pagal pradinio ugdymo programą, fizinis pajėgumas</a:t>
            </a:r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smtClean="0"/>
              <a:t>Visus 4 testus atliko 145 mergaičių, tokių mergaičių amžiaus vidurkis – 8,3 metai.</a:t>
            </a:r>
          </a:p>
        </p:txBody>
      </p:sp>
    </p:spTree>
    <p:extLst>
      <p:ext uri="{BB962C8B-B14F-4D97-AF65-F5344CB8AC3E}">
        <p14:creationId xmlns:p14="http://schemas.microsoft.com/office/powerpoint/2010/main" val="298236178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3059</Words>
  <Application>Microsoft Office PowerPoint</Application>
  <PresentationFormat>Plačiaekranė</PresentationFormat>
  <Paragraphs>64</Paragraphs>
  <Slides>29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„Office“ tema</vt:lpstr>
      <vt:lpstr>KLAIPĖDOS SENDVARIO PROGIMNAZIJOS MOKINIŲ, BESIMOKANČIŲ PAGAL PRADINIO, PAGRINDINIO IR VIDURINIO UGDYMO PROGRAMAS, FIZINIO PAJĖGUMO  NUSTATYMO 2025 M. DUOMENŲ ANALIZĖ</vt:lpstr>
      <vt:lpstr>ĮVADAS</vt:lpstr>
      <vt:lpstr>Fizinio pajėgumo nustatyme dalyvavę mokiniai</vt:lpstr>
      <vt:lpstr>Berniukų, besimokančių pagal pradinio ugdymo programą, fizinis pajėgumas</vt:lpstr>
      <vt:lpstr>„PowerPoint“ pateiktis</vt:lpstr>
      <vt:lpstr>„PowerPoint“ pateiktis</vt:lpstr>
      <vt:lpstr>„PowerPoint“ pateiktis</vt:lpstr>
      <vt:lpstr>„PowerPoint“ pateiktis</vt:lpstr>
      <vt:lpstr>Mergaičių, besimokančių pagal pradinio ugdymo programą, fizinis pajėgumas </vt:lpstr>
      <vt:lpstr>„PowerPoint“ pateiktis</vt:lpstr>
      <vt:lpstr>„PowerPoint“ pateiktis</vt:lpstr>
      <vt:lpstr>„PowerPoint“ pateiktis</vt:lpstr>
      <vt:lpstr>„PowerPoint“ pateiktis</vt:lpstr>
      <vt:lpstr>Berniukų, besimokančių pagal pagrindinio ir vidurinio ugdymo programą, fizinis pajėgumas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Mergaičių, besimokančių pagal pagrindinio ir vidurinio ugdymo programą, fizinis pajėgumas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APIBENDRINIMAS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KLAIPĖDOS SENDVARIO PROGIMNAZIJOS MOKINIŲ, BESIMOKANČIŲ PAGAL PRADINIO, PAGRINDINIO IR VIDURINIO UGDYMO PROGRAMAS, FIZINIO PAJĖGUMO  NUSTATYMO 2025 M. DUOMENŲ ANALIZĖ</dc:title>
  <dc:creator>AA</dc:creator>
  <cp:lastModifiedBy>Darbuotojas</cp:lastModifiedBy>
  <cp:revision>23</cp:revision>
  <dcterms:created xsi:type="dcterms:W3CDTF">2025-09-04T07:03:41Z</dcterms:created>
  <dcterms:modified xsi:type="dcterms:W3CDTF">2025-09-09T08:36:27Z</dcterms:modified>
</cp:coreProperties>
</file>